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9" r:id="rId4"/>
    <p:sldId id="268" r:id="rId5"/>
    <p:sldId id="269" r:id="rId6"/>
    <p:sldId id="270" r:id="rId7"/>
    <p:sldId id="273" r:id="rId8"/>
    <p:sldId id="272" r:id="rId9"/>
    <p:sldId id="271" r:id="rId10"/>
    <p:sldId id="274" r:id="rId11"/>
    <p:sldId id="275" r:id="rId12"/>
    <p:sldId id="276" r:id="rId13"/>
    <p:sldId id="277" r:id="rId14"/>
    <p:sldId id="278" r:id="rId15"/>
    <p:sldId id="279" r:id="rId16"/>
    <p:sldId id="264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472ECB-15B6-428D-A6D0-2A8242A5C6BD}" v="15" dt="2026-02-18T21:42:24.42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545" autoAdjust="0"/>
  </p:normalViewPr>
  <p:slideViewPr>
    <p:cSldViewPr snapToGrid="0">
      <p:cViewPr varScale="1">
        <p:scale>
          <a:sx n="64" d="100"/>
          <a:sy n="64" d="100"/>
        </p:scale>
        <p:origin x="16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8" name="Shape 40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“Hello everyone, and thank you for coming today.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This meeting is about RSHE — Relationships, Sex and Health Education.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will explain how the RSHE guidance has been updated and how our school plans to teach it.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You can ask questions and share your thoughts at the end.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want to be open, clear, and work together with all families.”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30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Presenter Script — Group Agreement Slide (EAL‑Friendly)</a:t>
            </a:r>
          </a:p>
          <a:p>
            <a:r>
              <a:rPr lang="en-GB" dirty="0"/>
              <a:t>“Before we begin, we want to make sure this meeting feels safe and comfortable for everyone.</a:t>
            </a:r>
            <a:br>
              <a:rPr lang="en-GB" dirty="0"/>
            </a:br>
            <a:r>
              <a:rPr lang="en-GB" dirty="0"/>
              <a:t>We have a short group agreement — simple rules we all follow during the session.</a:t>
            </a:r>
          </a:p>
          <a:p>
            <a:r>
              <a:rPr lang="en-GB" dirty="0"/>
              <a:t>First, </a:t>
            </a:r>
            <a:r>
              <a:rPr lang="en-GB" b="1" dirty="0"/>
              <a:t>listen to others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Please let people finish speaking before you speak.</a:t>
            </a:r>
            <a:br>
              <a:rPr lang="en-GB" dirty="0"/>
            </a:br>
            <a:r>
              <a:rPr lang="en-GB" dirty="0"/>
              <a:t>Everyone’s voice is important.</a:t>
            </a:r>
          </a:p>
          <a:p>
            <a:r>
              <a:rPr lang="en-GB" dirty="0"/>
              <a:t>Second, </a:t>
            </a:r>
            <a:r>
              <a:rPr lang="en-GB" b="1" dirty="0"/>
              <a:t>respect and privacy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Some people may share personal thoughts or experiences.</a:t>
            </a:r>
            <a:br>
              <a:rPr lang="en-GB" dirty="0"/>
            </a:br>
            <a:r>
              <a:rPr lang="en-GB" dirty="0"/>
              <a:t>What is said in this room should stay in this room.</a:t>
            </a:r>
          </a:p>
          <a:p>
            <a:r>
              <a:rPr lang="en-GB" dirty="0"/>
              <a:t>Third, </a:t>
            </a:r>
            <a:r>
              <a:rPr lang="en-GB" b="1" dirty="0"/>
              <a:t>be kind and non‑judgemental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We all come from different backgrounds and have different experiences.</a:t>
            </a:r>
            <a:br>
              <a:rPr lang="en-GB" dirty="0"/>
            </a:br>
            <a:r>
              <a:rPr lang="en-GB" dirty="0"/>
              <a:t>This is a space where everyone should feel respected.</a:t>
            </a:r>
          </a:p>
          <a:p>
            <a:r>
              <a:rPr lang="en-GB" dirty="0"/>
              <a:t>Fourth, </a:t>
            </a:r>
            <a:r>
              <a:rPr lang="en-GB" b="1" dirty="0"/>
              <a:t>ask for help if you need it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If anything feels unclear or uncomfortable, please speak to a member of staff.</a:t>
            </a:r>
            <a:br>
              <a:rPr lang="en-GB" dirty="0"/>
            </a:br>
            <a:r>
              <a:rPr lang="en-GB" dirty="0"/>
              <a:t>We are here to support you.</a:t>
            </a:r>
          </a:p>
          <a:p>
            <a:r>
              <a:rPr lang="en-GB" dirty="0"/>
              <a:t>Finally, you can </a:t>
            </a:r>
            <a:r>
              <a:rPr lang="en-GB" b="1" dirty="0"/>
              <a:t>take a break at any time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If you need a moment, you are welcome to step out and come back when you’re ready.</a:t>
            </a:r>
          </a:p>
          <a:p>
            <a:r>
              <a:rPr lang="en-GB" dirty="0"/>
              <a:t>These rules help us create a safe, calm, and respectful space for everyone.”</a:t>
            </a:r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29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“In primary school, RSHE helps children learn about friendships, feelings, health, and staying safe.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It also teaches simple information about families, hygiene, and early puberty.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All primary schools must teach Relationships and Health Education and it is recommended that schools teach Sex Education.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always teach it in a safe, simple, age‑appropriate way.”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661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“The government has updated the guidance to help keep children safe.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There is now a stronger focus on online safety, respectful behaviour, and understanding what is safe and unsafe.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There is also more focus on children’s mental health and feelings.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Schools must also share more information with parents.”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633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BABAC-C206-7627-87D9-B2C00C837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E1109B-CFE7-050E-58D2-5CFD327CF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632EA-05A7-11EA-7CB0-4FCF50524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“Many things stay the same.</a:t>
            </a:r>
          </a:p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still teach children to be kind, respectful, and safe.</a:t>
            </a:r>
          </a:p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still support their emotional wellbeing.</a:t>
            </a:r>
          </a:p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still include all types of families.</a:t>
            </a:r>
          </a:p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And we still teach RSHE step by step, from Reception to Year 6.”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40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2AFF3-F548-8980-DB00-44C0A7DD0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0C3CB7-1AC4-731B-C580-C8195092A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B5D4B-7B6E-63EA-84FA-E7EAD8C66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“The new guidance gives clearer rules about when to teach sensitive topics.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It also updates lessons on online risks, bullying, and personal boundaries.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Schools must now share more information with parents before sensitive lessons.”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638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62648-2B30-A9A7-4732-1F0039E37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91547C-7D93-1E03-D39C-AF1CE68F9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72B7F-B5BD-764D-C997-E57478471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“At our school, RSHE is taught in PSHE lessons, circle time, assemblies, and special themed weeks.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Our staff use trusted resources and training.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make sure lessons are calm, safe, and supportive.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also give extra help to children with SEND.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Children are encouraged to share ideas and ask questions.”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03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5470-360D-6897-8E5C-7FDA8860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206F7-B9A8-8227-55F2-00E2DED03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31E07-EA7C-9FE2-9D6B-5A8711668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“In Years 1 and 2, children learn about friendships, kindness, feelings, hygiene, and simple safety.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In Years 3 to 6, children learn more about managing friendships, emotions, online safety, and growing up.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Puberty lessons explain body changes and hygiene in a simple, factual way.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also teach children about personal boundaries and who they can talk to if they feel worried.”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4344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0F753-69F2-9AE4-BD98-27077D73A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9940C-2770-3DCB-88AC-AC6C77779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A6931-8020-38BC-286A-E396303C2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“When we teach sensitive topics, we do it carefully and simply.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Lessons are factual and age‑appropriate.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focus on respect, safety, and understanding body changes.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Children can ask questions in a safe and respectful way.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Parents will always be told before sensitive lessons.”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2584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2D033-6887-76BA-A426-E8DDADAE9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A4C15A-1C90-9BE0-5AF3-5E78EEF68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C7CA5-266B-60E5-FC0A-02D4532BA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“RSHE helps us keep children safe.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In Norfolk, important topics include online risks, friendship pressures, mental health, and recognising unsafe behaviour.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work closely with the Norfolk Safeguarding Children Partnership to make sure our teaching supports children’s safety.”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027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20476-5904-6F24-5365-236E1543A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2BBFC-7B3A-7E24-4DE4-7616BA08C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3DAB10-98FB-D51E-F0A5-52C8F2595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“We want parents to feel informed and included.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share curriculum maps and lesson summaries.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give advance notice of sensitive lessons.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Parents can look at the teaching materials.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You can also give feedback during the consultation.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keep communication open all year.”</a:t>
            </a:r>
          </a:p>
        </p:txBody>
      </p:sp>
    </p:spTree>
    <p:extLst>
      <p:ext uri="{BB962C8B-B14F-4D97-AF65-F5344CB8AC3E}">
        <p14:creationId xmlns:p14="http://schemas.microsoft.com/office/powerpoint/2010/main" val="4272271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14AC-02DE-03DB-3D82-F6210D80F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02EFA-69B8-0102-8065-9F8DFBC61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A9DF69-3D86-9198-ADC3-545703F6F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“Some parts of RSHE are not optional.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Relationships Education is not optional.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Health Education is not optional.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Parents may ask to withdraw their child from some or all of the Sex Education lessons that are not part of the science curriculum.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If you want to discuss this, we will talk with you individually and sensitively.”</a:t>
            </a:r>
          </a:p>
        </p:txBody>
      </p:sp>
    </p:spTree>
    <p:extLst>
      <p:ext uri="{BB962C8B-B14F-4D97-AF65-F5344CB8AC3E}">
        <p14:creationId xmlns:p14="http://schemas.microsoft.com/office/powerpoint/2010/main" val="599713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3CD24-13A8-E9FE-85C3-DD7ECB4C8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D7D9E-7B67-25EB-4F70-4E515FB884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513A0-1BEA-6CBC-ACF0-4C42CDFE9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“Our draft RSHE policy is on the school website.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You can give feedback by online survey, email, paper form, or by coming to a parent drop‑in.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The consultation is open for 4 to 6 weeks.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After this, we will share the final policy with all families.”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038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9E517-968A-668C-38C7-D1F2E22C3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63C81-7BC1-DAD3-283E-A5A27AF58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EDD85-9C97-7195-DABF-EA33CCD62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“We promise to listen carefully to your feedback.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will make changes where possible.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will explain our decisions clearly.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We want to continue working in partnership with families.”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509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AF484-C4D0-31E5-E70E-D1388595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CA43F-08CD-853E-0B5F-8D0C92B388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7E37AC-821F-9F3C-BAD2-857FFEF2B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“Thank you for listening.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You can ask questions now.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If you prefer a private conversation, staff are available after the meeting.”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452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“Thank you again for your time and support.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Together, we help young people grow into safe, confident, respectful adults.</a:t>
            </a:r>
            <a:b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</a:br>
            <a:r>
              <a:rPr lang="en-GB" sz="1200" dirty="0">
                <a:effectLst/>
                <a:latin typeface="+mj-lt"/>
                <a:ea typeface="+mj-ea"/>
                <a:cs typeface="+mj-cs"/>
                <a:sym typeface="Calibri"/>
              </a:rPr>
              <a:t>Please contact us if you have more questions.”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04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8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1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2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endParaRPr/>
          </a:p>
        </p:txBody>
      </p:sp>
      <p:sp>
        <p:nvSpPr>
          <p:cNvPr id="2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237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24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lIns="45718" tIns="45718" rIns="45718" bIns="45718"/>
          <a:lstStyle/>
          <a:p>
            <a:r>
              <a:t>Title Text</a:t>
            </a:r>
          </a:p>
        </p:txBody>
      </p:sp>
      <p:sp>
        <p:nvSpPr>
          <p:cNvPr id="25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lIns="45718" tIns="45718" rIns="45718" bIns="45718"/>
          <a:lstStyle>
            <a:lvl3pPr marL="1234438" indent="-320038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6" y="6404293"/>
            <a:ext cx="273654" cy="2692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icture Placeholder 7"/>
          <p:cNvSpPr>
            <a:spLocks noGrp="1"/>
          </p:cNvSpPr>
          <p:nvPr>
            <p:ph type="pic" idx="21"/>
          </p:nvPr>
        </p:nvSpPr>
        <p:spPr>
          <a:xfrm>
            <a:off x="5732322" y="-1458461"/>
            <a:ext cx="7471596" cy="75435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7"/>
          <p:cNvSpPr>
            <a:spLocks noGrp="1"/>
          </p:cNvSpPr>
          <p:nvPr>
            <p:ph type="pic" sz="half" idx="21"/>
          </p:nvPr>
        </p:nvSpPr>
        <p:spPr>
          <a:xfrm>
            <a:off x="6706062" y="1748053"/>
            <a:ext cx="4333413" cy="43751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3" name="Picture Placeholder 7"/>
          <p:cNvSpPr>
            <a:spLocks noGrp="1"/>
          </p:cNvSpPr>
          <p:nvPr>
            <p:ph type="pic" sz="half" idx="22"/>
          </p:nvPr>
        </p:nvSpPr>
        <p:spPr>
          <a:xfrm>
            <a:off x="1152524" y="368300"/>
            <a:ext cx="4943478" cy="4991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8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310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9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icture Placeholder 7"/>
          <p:cNvSpPr>
            <a:spLocks noGrp="1"/>
          </p:cNvSpPr>
          <p:nvPr>
            <p:ph type="pic" idx="21"/>
          </p:nvPr>
        </p:nvSpPr>
        <p:spPr>
          <a:xfrm>
            <a:off x="5732322" y="-1458461"/>
            <a:ext cx="7471596" cy="75435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6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3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3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0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399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9" y="6404294"/>
            <a:ext cx="273652" cy="2692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2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itle of…"/>
          <p:cNvSpPr txBox="1"/>
          <p:nvPr/>
        </p:nvSpPr>
        <p:spPr>
          <a:xfrm>
            <a:off x="884912" y="2636490"/>
            <a:ext cx="6572592" cy="2432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RSHE Consultation</a:t>
            </a:r>
          </a:p>
          <a:p>
            <a:pPr>
              <a:lnSpc>
                <a:spcPct val="90000"/>
              </a:lnSpc>
              <a:defRPr sz="44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Parents &amp; Carers</a:t>
            </a:r>
          </a:p>
          <a:p>
            <a:pPr>
              <a:lnSpc>
                <a:spcPct val="90000"/>
              </a:lnSpc>
              <a:defRPr sz="44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Primary </a:t>
            </a:r>
            <a:endParaRPr dirty="0"/>
          </a:p>
          <a:p>
            <a:pPr>
              <a:lnSpc>
                <a:spcPct val="90000"/>
              </a:lnSpc>
              <a:defRPr sz="37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dirty="0"/>
          </a:p>
        </p:txBody>
      </p:sp>
      <p:sp>
        <p:nvSpPr>
          <p:cNvPr id="411" name="Title of…"/>
          <p:cNvSpPr txBox="1"/>
          <p:nvPr/>
        </p:nvSpPr>
        <p:spPr>
          <a:xfrm>
            <a:off x="960900" y="5710701"/>
            <a:ext cx="5428025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</a:lstStyle>
          <a:p>
            <a:r>
              <a:rPr lang="en-GB" dirty="0"/>
              <a:t>RSHE parent consultation: Spring 2026</a:t>
            </a:r>
          </a:p>
          <a:p>
            <a:endParaRPr dirty="0"/>
          </a:p>
        </p:txBody>
      </p:sp>
      <p:pic>
        <p:nvPicPr>
          <p:cNvPr id="412" name="Flourish Logo-Alternative.png" descr="Flourish Logo-Alternat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747" y="844045"/>
            <a:ext cx="1268677" cy="852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Stacked New NCC Logo White.png" descr="Stacked New NCC Logo 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106" y="1085511"/>
            <a:ext cx="2021076" cy="630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Flourish.png" descr="Flouri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579746" y="-6001162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024" y="444667"/>
            <a:ext cx="10198628" cy="8647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2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itle of…"/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RSHE parent consultation: Spring 2026</a:t>
            </a:r>
          </a:p>
        </p:txBody>
      </p:sp>
      <p:sp>
        <p:nvSpPr>
          <p:cNvPr id="452" name="Title of…"/>
          <p:cNvSpPr txBox="1"/>
          <p:nvPr/>
        </p:nvSpPr>
        <p:spPr>
          <a:xfrm>
            <a:off x="884910" y="1747490"/>
            <a:ext cx="6154119" cy="4081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4400" b="1" dirty="0">
                <a:solidFill>
                  <a:schemeClr val="bg1"/>
                </a:solidFill>
                <a:sym typeface="Rockwell Bold"/>
              </a:rPr>
              <a:t>Group Agreement for This Session 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en-GB" sz="4400" b="1" dirty="0">
              <a:solidFill>
                <a:schemeClr val="bg1"/>
              </a:solidFill>
              <a:sym typeface="Rockwell Bold"/>
            </a:endParaRP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1600" dirty="0">
                <a:solidFill>
                  <a:schemeClr val="bg1"/>
                </a:solidFill>
              </a:rPr>
              <a:t>Help keep this space as safe and respectful as possible: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Listen to others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Respect and privacy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Be kind and non‑judgemental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Ask for help if needed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You can step out at any time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53" name="Flourish.png" descr="Flouris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6" name="Group"/>
          <p:cNvGrpSpPr/>
          <p:nvPr/>
        </p:nvGrpSpPr>
        <p:grpSpPr>
          <a:xfrm>
            <a:off x="956261" y="661018"/>
            <a:ext cx="1736514" cy="395539"/>
            <a:chOff x="0" y="0"/>
            <a:chExt cx="1736513" cy="395537"/>
          </a:xfrm>
        </p:grpSpPr>
        <p:pic>
          <p:nvPicPr>
            <p:cNvPr id="454" name="Flourish Logo-Alternative.png" descr="Flourish Logo-Alternativ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75769" cy="386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5" name="Stacked New NCC Logo White.png" descr="Stacked New NCC Logo 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5733" y="102244"/>
              <a:ext cx="940781" cy="2932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7" name="Circle"/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36889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4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79" cy="27350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Balance stone with spa on river coast">
            <a:extLst>
              <a:ext uri="{FF2B5EF4-FFF2-40B4-BE49-F238E27FC236}">
                <a16:creationId xmlns:a16="http://schemas.microsoft.com/office/drawing/2014/main" id="{5C97388E-CF80-4865-9C02-B2C947FD52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247" y="1747490"/>
            <a:ext cx="3469534" cy="231245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/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/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/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/>
          <p:cNvSpPr txBox="1"/>
          <p:nvPr/>
        </p:nvSpPr>
        <p:spPr>
          <a:xfrm>
            <a:off x="884911" y="1747490"/>
            <a:ext cx="5678186" cy="3165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What is RSHE in Primary?</a:t>
            </a:r>
          </a:p>
          <a:p>
            <a:pPr algn="just" defTabSz="457200">
              <a:spcBef>
                <a:spcPts val="1500"/>
              </a:spcBef>
              <a:defRPr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Relationships, Sex and Health Education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All primary schools must teach Relationships and Health Education.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It is recommended that schools teach Sex Education.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Helps children make friends, understand feelings, and stay safe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Includes families, friendships, health, hygiene, and early puberty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Taught in a simple, safe, age-appropriate way</a:t>
            </a:r>
          </a:p>
        </p:txBody>
      </p:sp>
      <p:pic>
        <p:nvPicPr>
          <p:cNvPr id="439" name="Flourish.png" descr="Flouri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/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sp>
        <p:nvSpPr>
          <p:cNvPr id="4" name="Title of…">
            <a:extLst>
              <a:ext uri="{FF2B5EF4-FFF2-40B4-BE49-F238E27FC236}">
                <a16:creationId xmlns:a16="http://schemas.microsoft.com/office/drawing/2014/main" id="{796F6A4F-B9C6-548D-2DD7-8C359B041DE8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B2937-79A2-E9FC-36F6-C95431155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1241" y="1263534"/>
            <a:ext cx="3871210" cy="26715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6E74D-BF7F-C83F-93BD-6C371C2C7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321DBFAF-D7BE-2C8B-6B39-52B773076D09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8DBC7D8F-FA4B-6C4B-6346-60ECB232EF59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C134BE71-86BE-D42B-A776-5D653797D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653CA731-4334-5EDF-03D4-DB4F7B91E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0EC4722C-B267-F8AF-C48A-5B826A164EFD}"/>
              </a:ext>
            </a:extLst>
          </p:cNvPr>
          <p:cNvSpPr txBox="1"/>
          <p:nvPr/>
        </p:nvSpPr>
        <p:spPr>
          <a:xfrm>
            <a:off x="884911" y="1747489"/>
            <a:ext cx="5760986" cy="4051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Why has this guidance been updated?</a:t>
            </a:r>
          </a:p>
          <a:p>
            <a:pPr algn="just" defTabSz="457200">
              <a:spcBef>
                <a:spcPts val="1500"/>
              </a:spcBef>
              <a:defRPr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To respond to new risks for children; stronger focus on: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Online safety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Kind and respectful behaviour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Knowing what is safe and unsafe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Mental health and feelings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b="1" dirty="0"/>
              <a:t>Schools must be more open with parents about what is taught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5F986238-D610-AC64-9067-26B6CBBDA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70F9FAD9-7248-E5BF-DBDC-B4C745644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68CE7A-13BF-2FDB-E139-9B8192C847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691" y="1088097"/>
            <a:ext cx="2222767" cy="3216127"/>
          </a:xfrm>
          <a:prstGeom prst="rect">
            <a:avLst/>
          </a:prstGeom>
        </p:spPr>
      </p:pic>
      <p:sp>
        <p:nvSpPr>
          <p:cNvPr id="6" name="Title of…">
            <a:extLst>
              <a:ext uri="{FF2B5EF4-FFF2-40B4-BE49-F238E27FC236}">
                <a16:creationId xmlns:a16="http://schemas.microsoft.com/office/drawing/2014/main" id="{F592BCF8-5D41-B669-B4FA-1904FB2DC7E0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375400320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0F6C4-3022-70F2-DC11-7B9FD95EB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340868A4-40AC-AFD2-09FB-096B243466AE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5150755E-294F-5272-C60E-342D7F3479BA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71C85D8B-131E-2DE1-457E-71E2248B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80F2F458-B501-1DCE-8DF1-D21E60391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61D06CCE-01B2-D232-82DB-6232DF2487B5}"/>
              </a:ext>
            </a:extLst>
          </p:cNvPr>
          <p:cNvSpPr txBox="1"/>
          <p:nvPr/>
        </p:nvSpPr>
        <p:spPr>
          <a:xfrm>
            <a:off x="884911" y="1747489"/>
            <a:ext cx="5760986" cy="2696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What stays the same?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Teaching children to be kind and respectful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Helping children stay safe online and offline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Supporting emotional wellbeing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Including all types of families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Lessons build step by step from Reception to Year 6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DC139D3F-1BD5-8DCE-23A7-5B7D9B1FB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9E43A2A1-99EB-F085-8B8F-9B7EF3C7C0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F9CC6281-B799-2270-A22C-63D08A44EA9D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pic>
        <p:nvPicPr>
          <p:cNvPr id="3" name="Picture 2" descr="People playing jigsaw puzzle">
            <a:extLst>
              <a:ext uri="{FF2B5EF4-FFF2-40B4-BE49-F238E27FC236}">
                <a16:creationId xmlns:a16="http://schemas.microsoft.com/office/drawing/2014/main" id="{8F86096D-C0CE-4E01-C009-F74133D7E3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676" y="1431238"/>
            <a:ext cx="3705102" cy="2470068"/>
          </a:xfrm>
          <a:prstGeom prst="rect">
            <a:avLst/>
          </a:prstGeom>
        </p:spPr>
      </p:pic>
      <p:sp>
        <p:nvSpPr>
          <p:cNvPr id="4" name="Title of…">
            <a:extLst>
              <a:ext uri="{FF2B5EF4-FFF2-40B4-BE49-F238E27FC236}">
                <a16:creationId xmlns:a16="http://schemas.microsoft.com/office/drawing/2014/main" id="{3AC36080-1A22-21E1-E41F-004BF00EE5A1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14240971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CC5C-2CAA-DB3A-0A65-6CAED3115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2C19181B-2C8D-5B27-7C6E-B045B888EEF2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452D8D1A-3BB2-E70F-5206-775E2067A900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9F79FCFC-A548-194E-2247-351467171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76B5596E-52FF-85A3-547E-0C818B66F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A98E90F2-8A79-B576-87D5-FBE238EE9AB3}"/>
              </a:ext>
            </a:extLst>
          </p:cNvPr>
          <p:cNvSpPr txBox="1"/>
          <p:nvPr/>
        </p:nvSpPr>
        <p:spPr>
          <a:xfrm>
            <a:off x="884911" y="1747489"/>
            <a:ext cx="5760986" cy="3342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What’s new for 2025?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1600" b="1" dirty="0"/>
              <a:t>Clearer rules about when to teach sensitive topics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1600" b="1" dirty="0"/>
              <a:t>Updated focus on: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Online risks and digital footprints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How to recognise unsafe behaviour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Respect and anti bullying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Personal boundaries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b="1" dirty="0"/>
              <a:t>Schools must share more information with parents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BF250A57-7567-5AE9-8C45-826679A12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D0F86AEB-68E3-D74C-94AA-3A8395E9E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826CC9BB-F082-4C55-7C52-2D9051525677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pic>
        <p:nvPicPr>
          <p:cNvPr id="3" name="Picture 2" descr="Teen watching online lesson on laptop">
            <a:extLst>
              <a:ext uri="{FF2B5EF4-FFF2-40B4-BE49-F238E27FC236}">
                <a16:creationId xmlns:a16="http://schemas.microsoft.com/office/drawing/2014/main" id="{822AB1A1-A4D2-D6F7-5BB8-39C7CE17FC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44" y="1852139"/>
            <a:ext cx="4166434" cy="2344313"/>
          </a:xfrm>
          <a:prstGeom prst="rect">
            <a:avLst/>
          </a:prstGeom>
        </p:spPr>
      </p:pic>
      <p:sp>
        <p:nvSpPr>
          <p:cNvPr id="4" name="Title of…">
            <a:extLst>
              <a:ext uri="{FF2B5EF4-FFF2-40B4-BE49-F238E27FC236}">
                <a16:creationId xmlns:a16="http://schemas.microsoft.com/office/drawing/2014/main" id="{E6D21C08-7C36-16F5-0155-A7F306B61D93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186630284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8B3AC-EFD6-49A4-7C7B-76E4AA29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E20E6794-7B57-5465-E888-50D9ED37BE24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DA294D0C-6212-C36B-2B5C-0981C2EC0395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7F2D2A3A-904B-C1F9-ED78-0B676C0CA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4D717526-392C-6684-4544-08409FE4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7" name="Title of…">
            <a:extLst>
              <a:ext uri="{FF2B5EF4-FFF2-40B4-BE49-F238E27FC236}">
                <a16:creationId xmlns:a16="http://schemas.microsoft.com/office/drawing/2014/main" id="{233821E1-42DA-353F-DD8C-94144510286B}"/>
              </a:ext>
            </a:extLst>
          </p:cNvPr>
          <p:cNvSpPr txBox="1"/>
          <p:nvPr/>
        </p:nvSpPr>
        <p:spPr>
          <a:xfrm>
            <a:off x="817718" y="6090116"/>
            <a:ext cx="2346255" cy="238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t>Title of Document: </a:t>
            </a:r>
            <a:r>
              <a:rPr>
                <a:latin typeface="Rockwell"/>
                <a:ea typeface="Rockwell"/>
                <a:cs typeface="Rockwell"/>
                <a:sym typeface="Rockwell"/>
              </a:rPr>
              <a:t>Subtitle</a:t>
            </a:r>
          </a:p>
        </p:txBody>
      </p:sp>
      <p:sp>
        <p:nvSpPr>
          <p:cNvPr id="438" name="Title of…">
            <a:extLst>
              <a:ext uri="{FF2B5EF4-FFF2-40B4-BE49-F238E27FC236}">
                <a16:creationId xmlns:a16="http://schemas.microsoft.com/office/drawing/2014/main" id="{DF263E77-5B73-4AE4-3B6B-143E710A730B}"/>
              </a:ext>
            </a:extLst>
          </p:cNvPr>
          <p:cNvSpPr txBox="1"/>
          <p:nvPr/>
        </p:nvSpPr>
        <p:spPr>
          <a:xfrm>
            <a:off x="884911" y="1747489"/>
            <a:ext cx="5760986" cy="2696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Our school’s approach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RSHE taught in PSHE lessons, circle time, assemblies, and special weeks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Staff use trusted resources and training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Calm, safe, supportive classrooms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Extra support for SEND pupils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Children can share ideas and ask questions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D49AEEC9-B0C5-1D92-DD1D-8D340DB0F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6251F27C-2FE6-26A1-511E-11831CFF7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AEAFF7AC-3C77-BC52-32D5-C3EC002B8C2C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pic>
        <p:nvPicPr>
          <p:cNvPr id="4" name="Picture 3" descr="Child sitting in classroom">
            <a:extLst>
              <a:ext uri="{FF2B5EF4-FFF2-40B4-BE49-F238E27FC236}">
                <a16:creationId xmlns:a16="http://schemas.microsoft.com/office/drawing/2014/main" id="{1B166637-D4BC-9DA8-1F66-545006DB61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974" y="1292835"/>
            <a:ext cx="4120310" cy="274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8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086BA-BEBC-4E84-4587-E5E9C4E03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6357DCE8-EE4D-8307-4D6A-8B2E842E95B2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5E880176-9587-B551-C547-FE4D51526C58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333B869B-881B-CF15-17BE-E8F43A8B0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F4C3E7FD-9317-EA44-15E9-775A43E5D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875FBCAA-5859-CB71-4926-5AEE1CE879C8}"/>
              </a:ext>
            </a:extLst>
          </p:cNvPr>
          <p:cNvSpPr txBox="1"/>
          <p:nvPr/>
        </p:nvSpPr>
        <p:spPr>
          <a:xfrm>
            <a:off x="884911" y="1747489"/>
            <a:ext cx="5760986" cy="2973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Curriculum overview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b="1" dirty="0"/>
              <a:t>Key Stage 1 (Years 1–2) 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Friendships and kindness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Feelings and asking for help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Basic hygiene and healthy habits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Safety at home and school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Simple online safety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019142D0-77C0-D8D1-C403-66B52B578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41BABF03-797E-21F8-7CA7-F558972630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2960040E-42D8-E1FB-A12D-E882505E788B}"/>
              </a:ext>
            </a:extLst>
          </p:cNvPr>
          <p:cNvSpPr txBox="1"/>
          <p:nvPr/>
        </p:nvSpPr>
        <p:spPr>
          <a:xfrm>
            <a:off x="8745895" y="2777914"/>
            <a:ext cx="260305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Add your curriculum overview here</a:t>
            </a:r>
            <a:endParaRPr dirty="0"/>
          </a:p>
        </p:txBody>
      </p:sp>
      <p:sp>
        <p:nvSpPr>
          <p:cNvPr id="2" name="Title of…">
            <a:extLst>
              <a:ext uri="{FF2B5EF4-FFF2-40B4-BE49-F238E27FC236}">
                <a16:creationId xmlns:a16="http://schemas.microsoft.com/office/drawing/2014/main" id="{EE3A12BA-4794-9964-D3EF-58BC1B7AB32C}"/>
              </a:ext>
            </a:extLst>
          </p:cNvPr>
          <p:cNvSpPr txBox="1"/>
          <p:nvPr/>
        </p:nvSpPr>
        <p:spPr>
          <a:xfrm>
            <a:off x="3876493" y="4769526"/>
            <a:ext cx="5760986" cy="1677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b="1" dirty="0"/>
              <a:t>Key Stage 2 (Years 3–6) 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• Healthy friendships and solving problems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• Emotions and resilience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• Online safety, gaming, and social media awareness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• Puberty: body changes and hygiene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• Personal boundaries and knowing who to talk to</a:t>
            </a:r>
          </a:p>
        </p:txBody>
      </p:sp>
      <p:sp>
        <p:nvSpPr>
          <p:cNvPr id="3" name="Title of…">
            <a:extLst>
              <a:ext uri="{FF2B5EF4-FFF2-40B4-BE49-F238E27FC236}">
                <a16:creationId xmlns:a16="http://schemas.microsoft.com/office/drawing/2014/main" id="{533EEEDB-E214-118A-B052-7D6D4DF61EAA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8660968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AE904-5E33-9D56-7915-8FD39B6E2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26030E77-BDBE-C792-A2A6-80FE29417306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164B046E-7F71-6C98-B06B-C54E00E76A4C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67680C28-C89C-001F-D216-D37555128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939ADB60-D9E3-D83A-AA8C-A476E02DA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9FCEBD52-FB6B-C323-3737-3E407B9B28EA}"/>
              </a:ext>
            </a:extLst>
          </p:cNvPr>
          <p:cNvSpPr txBox="1"/>
          <p:nvPr/>
        </p:nvSpPr>
        <p:spPr>
          <a:xfrm>
            <a:off x="884911" y="1747489"/>
            <a:ext cx="5760986" cy="2696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Teaching sensitive topics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Taught by trained staff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Simple, factual, age-appropriate lessons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Focus on respect, safety, and growing up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Children can ask questions in a safe way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Parents told before sensitive lessons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AEDEAB4B-BAD8-BF91-572F-3274DACF3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93829D54-0142-12B4-4006-65BF42D7D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F1F474B2-40BC-2018-960D-06CE8B6FF4C1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555BA7-C0E1-6CCF-D6D4-FF8DAB156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498" y="1386167"/>
            <a:ext cx="3728256" cy="2783493"/>
          </a:xfrm>
          <a:prstGeom prst="rect">
            <a:avLst/>
          </a:prstGeom>
        </p:spPr>
      </p:pic>
      <p:sp>
        <p:nvSpPr>
          <p:cNvPr id="4" name="Title of…">
            <a:extLst>
              <a:ext uri="{FF2B5EF4-FFF2-40B4-BE49-F238E27FC236}">
                <a16:creationId xmlns:a16="http://schemas.microsoft.com/office/drawing/2014/main" id="{E7D6AC0B-7A55-1B83-258C-88364E047017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45052918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81909-1827-8287-8EFC-776442DF7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FE5C1970-5EB7-EB69-7294-A7B8D4199C62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B2779E5A-DBD9-943E-2657-C5C515D68B63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EFD4CA9D-8856-5334-F56A-067318B75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D35F5FF3-D1AC-2E5A-BE43-A0EB14776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1C0774F4-2A02-F5C3-0A26-C71B85FB2F3E}"/>
              </a:ext>
            </a:extLst>
          </p:cNvPr>
          <p:cNvSpPr txBox="1"/>
          <p:nvPr/>
        </p:nvSpPr>
        <p:spPr>
          <a:xfrm>
            <a:off x="884911" y="1747489"/>
            <a:ext cx="5760986" cy="3804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Safeguarding and local context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1600" b="1" dirty="0"/>
              <a:t>RSHE helps us keep children safe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1600" b="1" dirty="0"/>
              <a:t>Topics important for young people in Norfolk include: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en-GB" sz="1600" b="1" dirty="0"/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Online risks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Friendship pressures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Mental health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Recognising unsafe behaviour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endParaRPr lang="en-GB" dirty="0"/>
          </a:p>
          <a:p>
            <a:pPr defTabSz="457200">
              <a:lnSpc>
                <a:spcPct val="90000"/>
              </a:lnSpc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1600" b="1" dirty="0"/>
              <a:t>We work with the Norfolk Safeguarding Children Partnership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714E0B59-BC83-AD7E-65F6-206E4EB62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DC3EACC6-339F-37C6-FDCD-46D876A0B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0727804F-6CA7-0296-4566-025154A463FE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t>Insert image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7AA91D-40C4-11CD-448A-7EDD23CDC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8293" y="615628"/>
            <a:ext cx="4311872" cy="4324572"/>
          </a:xfrm>
          <a:prstGeom prst="rect">
            <a:avLst/>
          </a:prstGeom>
        </p:spPr>
      </p:pic>
      <p:sp>
        <p:nvSpPr>
          <p:cNvPr id="4" name="Title of…">
            <a:extLst>
              <a:ext uri="{FF2B5EF4-FFF2-40B4-BE49-F238E27FC236}">
                <a16:creationId xmlns:a16="http://schemas.microsoft.com/office/drawing/2014/main" id="{909F163D-9885-B9AA-7465-000DB3A88FE5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191972582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9DD9-EB83-3CFB-E29E-7E84EC07E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1A4D5966-185D-965D-EBC2-CA8390D0C221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71782A05-FD8A-41E1-E3AE-4E3929958B22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EE2C368E-624B-9361-6E7A-24721FFD5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07809473-B82C-7B92-45BD-D0FB9717C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60CF2D15-5489-7633-96A1-98DB47F4E7E0}"/>
              </a:ext>
            </a:extLst>
          </p:cNvPr>
          <p:cNvSpPr txBox="1"/>
          <p:nvPr/>
        </p:nvSpPr>
        <p:spPr>
          <a:xfrm>
            <a:off x="884911" y="1747489"/>
            <a:ext cx="5760986" cy="2696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How families are involved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We share curriculum maps and lesson summaries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Parents receive advance notice of sensitive content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You can view teaching materials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You can give feedback during the consultation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We keep communication open throughout the year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EDE17C57-EC61-6394-350B-F3A6F808A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4259E59C-B18F-E3D3-2D19-2C2062B0A9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C030FF0D-EAFF-C7AF-B24B-CF89CEDDE88E}"/>
              </a:ext>
            </a:extLst>
          </p:cNvPr>
          <p:cNvSpPr txBox="1"/>
          <p:nvPr/>
        </p:nvSpPr>
        <p:spPr>
          <a:xfrm>
            <a:off x="8745895" y="2777914"/>
            <a:ext cx="260305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Add a screenshot of your RSHE webpage here</a:t>
            </a:r>
          </a:p>
        </p:txBody>
      </p:sp>
      <p:sp>
        <p:nvSpPr>
          <p:cNvPr id="2" name="Title of…">
            <a:extLst>
              <a:ext uri="{FF2B5EF4-FFF2-40B4-BE49-F238E27FC236}">
                <a16:creationId xmlns:a16="http://schemas.microsoft.com/office/drawing/2014/main" id="{E0A78D32-83F7-575A-0ED9-09E06B4EDCC1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57522204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41472-7D2F-01F3-3DA2-0A08586B2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B6AD68C5-5E02-D2C9-CDA7-C397591AC9A1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73F0F55A-8E34-D1AA-E13A-D6098B0BE2A1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09C1744B-06F5-3E6C-1022-F85D4A9D9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73CC6067-3CD2-FD1B-AA71-228615879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6235ECAC-EF70-FD4A-F797-4BF3DCCDB39F}"/>
              </a:ext>
            </a:extLst>
          </p:cNvPr>
          <p:cNvSpPr txBox="1"/>
          <p:nvPr/>
        </p:nvSpPr>
        <p:spPr>
          <a:xfrm>
            <a:off x="884911" y="1747489"/>
            <a:ext cx="5760986" cy="3228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What lessons children can be excused from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Relationships Education → Not optional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Health Education → Not optional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Sex Education → Parents may ask to withdraw from </a:t>
            </a:r>
            <a:r>
              <a:rPr lang="en-GB"/>
              <a:t>sex education </a:t>
            </a:r>
            <a:r>
              <a:rPr lang="en-GB" dirty="0"/>
              <a:t>lessons not in the science curriculum </a:t>
            </a:r>
          </a:p>
          <a:p>
            <a:pPr algn="just" defTabSz="457200">
              <a:spcBef>
                <a:spcPts val="600"/>
              </a:spcBef>
              <a:buSzPct val="100000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b="1" dirty="0"/>
              <a:t>We will talk with each family individually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4079F22E-177A-077B-21CA-27D92E5AF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C126DE64-586D-62F5-8D7D-E42A82CCD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F474BD69-CCC5-8E4B-16F6-3FADA0729D35}"/>
              </a:ext>
            </a:extLst>
          </p:cNvPr>
          <p:cNvSpPr txBox="1"/>
          <p:nvPr/>
        </p:nvSpPr>
        <p:spPr>
          <a:xfrm>
            <a:off x="8745895" y="2777914"/>
            <a:ext cx="260305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Add your definition of Sex Education here</a:t>
            </a:r>
          </a:p>
        </p:txBody>
      </p:sp>
      <p:sp>
        <p:nvSpPr>
          <p:cNvPr id="2" name="Title of…">
            <a:extLst>
              <a:ext uri="{FF2B5EF4-FFF2-40B4-BE49-F238E27FC236}">
                <a16:creationId xmlns:a16="http://schemas.microsoft.com/office/drawing/2014/main" id="{F0D0E105-340B-D4EB-CB6D-DCA4ECEABBFE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350755224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8A73C-C55E-30A1-88B4-DB9B7A58C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CCF04430-4DC8-8E3A-2326-6CD695DBEEB2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18F9CD08-5E75-BD32-7528-48E8213312CF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3D42BF6B-7CCF-EC52-5D2A-73E9E325F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5C3B4173-0E60-6A34-DF2F-E9ABAE50F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407A2CD9-C323-1042-2389-EC0EB7395D68}"/>
              </a:ext>
            </a:extLst>
          </p:cNvPr>
          <p:cNvSpPr txBox="1"/>
          <p:nvPr/>
        </p:nvSpPr>
        <p:spPr>
          <a:xfrm>
            <a:off x="884911" y="1747489"/>
            <a:ext cx="5760986" cy="3305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Consultation process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1600" b="1" dirty="0"/>
              <a:t>• Draft RSHE policy available on our website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sz="1600" b="1" dirty="0"/>
              <a:t>• You can give feedback by: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pt-BR" dirty="0"/>
              <a:t>Online survey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pt-BR" dirty="0"/>
              <a:t>Email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pt-BR" dirty="0"/>
              <a:t>Paper forms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pt-BR" dirty="0"/>
              <a:t>Parent drop-ins</a:t>
            </a:r>
          </a:p>
          <a:p>
            <a:pPr defTabSz="457200">
              <a:lnSpc>
                <a:spcPct val="90000"/>
              </a:lnSpc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1600" b="1" dirty="0"/>
              <a:t>Consultation open for 4–6 weeks</a:t>
            </a:r>
          </a:p>
          <a:p>
            <a:pPr defTabSz="457200">
              <a:lnSpc>
                <a:spcPct val="90000"/>
              </a:lnSpc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sz="1600" b="1" dirty="0"/>
              <a:t>Final policy shared with all families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27620B4D-A595-27F6-4C92-C25811694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E433B6D5-41A2-E85C-93BF-491EEEE9F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4DC7F4F4-862D-BE1D-109F-E8EB386A3396}"/>
              </a:ext>
            </a:extLst>
          </p:cNvPr>
          <p:cNvSpPr txBox="1"/>
          <p:nvPr/>
        </p:nvSpPr>
        <p:spPr>
          <a:xfrm>
            <a:off x="8745895" y="2777914"/>
            <a:ext cx="2603058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Add the key dates for consultation here</a:t>
            </a:r>
          </a:p>
        </p:txBody>
      </p:sp>
      <p:sp>
        <p:nvSpPr>
          <p:cNvPr id="2" name="Title of…">
            <a:extLst>
              <a:ext uri="{FF2B5EF4-FFF2-40B4-BE49-F238E27FC236}">
                <a16:creationId xmlns:a16="http://schemas.microsoft.com/office/drawing/2014/main" id="{95A7C816-DF56-E090-C599-F5F2E32B838F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4559691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E4CCC-DF31-43D5-018F-6977BDC7A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AA7B41B7-EEAC-942C-4F9D-D7EE135A2125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F1A38279-0BBD-BC7D-42D9-97D0691F211B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C9E81956-8F8B-7A5E-1CDF-5A90A2AA4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B187CA2D-BB5D-8912-C090-7909F2B8C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6889B3DC-A638-EED2-BAAA-BE5E00A36164}"/>
              </a:ext>
            </a:extLst>
          </p:cNvPr>
          <p:cNvSpPr txBox="1"/>
          <p:nvPr/>
        </p:nvSpPr>
        <p:spPr>
          <a:xfrm>
            <a:off x="884911" y="1747489"/>
            <a:ext cx="5760986" cy="203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“You Said, We Did”</a:t>
            </a:r>
            <a:r>
              <a:rPr lang="en-GB" sz="1600" b="1" dirty="0"/>
              <a:t> We promise to: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Listen carefully to your feedback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Make changes where possible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Explain our decisions clearly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Continue working in partnership with families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9E80207F-5E9E-FAF0-AE6B-A33E5508B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C60E3958-1384-17EE-775C-63E876F57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D5F2C1B8-9F7B-2E12-9724-7B430443AAD3}"/>
              </a:ext>
            </a:extLst>
          </p:cNvPr>
          <p:cNvSpPr txBox="1"/>
          <p:nvPr/>
        </p:nvSpPr>
        <p:spPr>
          <a:xfrm>
            <a:off x="8745895" y="2777914"/>
            <a:ext cx="2603058" cy="345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dirty="0"/>
              <a:t>Insert image here</a:t>
            </a:r>
          </a:p>
        </p:txBody>
      </p:sp>
      <p:pic>
        <p:nvPicPr>
          <p:cNvPr id="3" name="Picture 2" descr="Colleagues huddle">
            <a:extLst>
              <a:ext uri="{FF2B5EF4-FFF2-40B4-BE49-F238E27FC236}">
                <a16:creationId xmlns:a16="http://schemas.microsoft.com/office/drawing/2014/main" id="{489CBEDB-05CA-CFBF-DDFE-142A49C147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068" y="1697760"/>
            <a:ext cx="3758541" cy="2505694"/>
          </a:xfrm>
          <a:prstGeom prst="rect">
            <a:avLst/>
          </a:prstGeom>
        </p:spPr>
      </p:pic>
      <p:sp>
        <p:nvSpPr>
          <p:cNvPr id="4" name="Title of…">
            <a:extLst>
              <a:ext uri="{FF2B5EF4-FFF2-40B4-BE49-F238E27FC236}">
                <a16:creationId xmlns:a16="http://schemas.microsoft.com/office/drawing/2014/main" id="{88513B10-09E8-0F12-F3C2-A3CE98E054D4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407843405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61DB2-548C-FCEC-4CA1-3F13E641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Circle">
            <a:extLst>
              <a:ext uri="{FF2B5EF4-FFF2-40B4-BE49-F238E27FC236}">
                <a16:creationId xmlns:a16="http://schemas.microsoft.com/office/drawing/2014/main" id="{E3B3C039-8C29-D608-FF55-DFC8E6992963}"/>
              </a:ext>
            </a:extLst>
          </p:cNvPr>
          <p:cNvSpPr/>
          <p:nvPr/>
        </p:nvSpPr>
        <p:spPr>
          <a:xfrm>
            <a:off x="7039030" y="-1274066"/>
            <a:ext cx="7880676" cy="7880676"/>
          </a:xfrm>
          <a:prstGeom prst="ellipse">
            <a:avLst/>
          </a:prstGeom>
          <a:solidFill>
            <a:srgbClr val="028AB5">
              <a:alpha val="9175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36" name="Group">
            <a:extLst>
              <a:ext uri="{FF2B5EF4-FFF2-40B4-BE49-F238E27FC236}">
                <a16:creationId xmlns:a16="http://schemas.microsoft.com/office/drawing/2014/main" id="{834AD1CA-5081-E68F-4515-1101B34BE97B}"/>
              </a:ext>
            </a:extLst>
          </p:cNvPr>
          <p:cNvGrpSpPr/>
          <p:nvPr/>
        </p:nvGrpSpPr>
        <p:grpSpPr>
          <a:xfrm>
            <a:off x="960588" y="662938"/>
            <a:ext cx="1739196" cy="397047"/>
            <a:chOff x="0" y="0"/>
            <a:chExt cx="1739194" cy="397046"/>
          </a:xfrm>
        </p:grpSpPr>
        <p:pic>
          <p:nvPicPr>
            <p:cNvPr id="434" name="Flourish Logo-FullColour.png" descr="Flourish Logo-FullColour.png">
              <a:extLst>
                <a:ext uri="{FF2B5EF4-FFF2-40B4-BE49-F238E27FC236}">
                  <a16:creationId xmlns:a16="http://schemas.microsoft.com/office/drawing/2014/main" id="{61876554-2D6F-2320-835C-342FDE1CD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2" r="52"/>
            <a:stretch>
              <a:fillRect/>
            </a:stretch>
          </p:blipFill>
          <p:spPr>
            <a:xfrm>
              <a:off x="0" y="0"/>
              <a:ext cx="577965" cy="38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image5.png" descr="image5.png">
              <a:extLst>
                <a:ext uri="{FF2B5EF4-FFF2-40B4-BE49-F238E27FC236}">
                  <a16:creationId xmlns:a16="http://schemas.microsoft.com/office/drawing/2014/main" id="{4824C891-4335-DC1A-8D06-EF2EA986B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9072" y="110003"/>
              <a:ext cx="960123" cy="287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8" name="Title of…">
            <a:extLst>
              <a:ext uri="{FF2B5EF4-FFF2-40B4-BE49-F238E27FC236}">
                <a16:creationId xmlns:a16="http://schemas.microsoft.com/office/drawing/2014/main" id="{F1BE443E-C6B9-037C-EF95-5E7244233386}"/>
              </a:ext>
            </a:extLst>
          </p:cNvPr>
          <p:cNvSpPr txBox="1"/>
          <p:nvPr/>
        </p:nvSpPr>
        <p:spPr>
          <a:xfrm>
            <a:off x="884911" y="1747489"/>
            <a:ext cx="5760986" cy="208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/>
              <a:t>Questions &amp; Discussion</a:t>
            </a:r>
          </a:p>
          <a:p>
            <a:pPr>
              <a:lnSpc>
                <a:spcPct val="90000"/>
              </a:lnSpc>
              <a:defRPr sz="44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endParaRPr lang="en-GB" sz="1600" b="1" dirty="0"/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You can ask questions now</a:t>
            </a:r>
          </a:p>
          <a:p>
            <a:pPr marL="285750" indent="-285750" algn="just" defTabSz="45720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/>
              <a:t>Staff are available afterwards for private conversations</a:t>
            </a:r>
          </a:p>
        </p:txBody>
      </p:sp>
      <p:pic>
        <p:nvPicPr>
          <p:cNvPr id="439" name="Flourish.png" descr="Flourish.png">
            <a:extLst>
              <a:ext uri="{FF2B5EF4-FFF2-40B4-BE49-F238E27FC236}">
                <a16:creationId xmlns:a16="http://schemas.microsoft.com/office/drawing/2014/main" id="{63D89CF7-6776-AB82-1D78-267EB71EE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9017" flipH="1">
            <a:off x="-4309563" y="-6403560"/>
            <a:ext cx="8109175" cy="585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Image" descr="Image">
            <a:extLst>
              <a:ext uri="{FF2B5EF4-FFF2-40B4-BE49-F238E27FC236}">
                <a16:creationId xmlns:a16="http://schemas.microsoft.com/office/drawing/2014/main" id="{A887D76D-234E-5F35-3273-239F92B5B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014" y="5357006"/>
            <a:ext cx="3225480" cy="273502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Title of…">
            <a:extLst>
              <a:ext uri="{FF2B5EF4-FFF2-40B4-BE49-F238E27FC236}">
                <a16:creationId xmlns:a16="http://schemas.microsoft.com/office/drawing/2014/main" id="{E68EBC5C-92B7-BC12-D532-ADDB11374D7D}"/>
              </a:ext>
            </a:extLst>
          </p:cNvPr>
          <p:cNvSpPr txBox="1"/>
          <p:nvPr/>
        </p:nvSpPr>
        <p:spPr>
          <a:xfrm>
            <a:off x="8745895" y="2777914"/>
            <a:ext cx="260305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28225C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List the ways that questions can be asked or feedback can be given here</a:t>
            </a:r>
          </a:p>
        </p:txBody>
      </p:sp>
      <p:sp>
        <p:nvSpPr>
          <p:cNvPr id="2" name="Title of…">
            <a:extLst>
              <a:ext uri="{FF2B5EF4-FFF2-40B4-BE49-F238E27FC236}">
                <a16:creationId xmlns:a16="http://schemas.microsoft.com/office/drawing/2014/main" id="{F4BC66AA-A826-DBBB-C164-B998F0150661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rgbClr val="002060"/>
                </a:solidFill>
              </a:rPr>
              <a:t>RSHE parent consultation: Spring 2026</a:t>
            </a:r>
          </a:p>
        </p:txBody>
      </p:sp>
    </p:spTree>
    <p:extLst>
      <p:ext uri="{BB962C8B-B14F-4D97-AF65-F5344CB8AC3E}">
        <p14:creationId xmlns:p14="http://schemas.microsoft.com/office/powerpoint/2010/main" val="227497023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2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itle of…"/>
          <p:cNvSpPr txBox="1"/>
          <p:nvPr/>
        </p:nvSpPr>
        <p:spPr>
          <a:xfrm>
            <a:off x="884912" y="2636490"/>
            <a:ext cx="4688120" cy="2262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90000"/>
              </a:lnSpc>
              <a:defRPr sz="44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Thank You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Thank you for your time and support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Together we help young people grow into safe, confident, respectful adults</a:t>
            </a:r>
          </a:p>
          <a:p>
            <a:pPr marL="130342" indent="-130342" algn="just" defTabSz="457200">
              <a:spcBef>
                <a:spcPts val="600"/>
              </a:spcBef>
              <a:buSzPct val="100000"/>
              <a:buChar char="•"/>
              <a:defRPr sz="1300">
                <a:solidFill>
                  <a:srgbClr val="28225C"/>
                </a:solidFill>
                <a:latin typeface="Rockwell"/>
                <a:ea typeface="Rockwell"/>
                <a:cs typeface="Rockwell"/>
                <a:sym typeface="Rockwell"/>
              </a:defRPr>
            </a:pPr>
            <a:r>
              <a:rPr lang="en-GB" dirty="0">
                <a:solidFill>
                  <a:schemeClr val="bg1"/>
                </a:solidFill>
              </a:rPr>
              <a:t>Contact us if you have more questions</a:t>
            </a:r>
          </a:p>
          <a:p>
            <a:endParaRPr lang="en-GB" dirty="0"/>
          </a:p>
        </p:txBody>
      </p:sp>
      <p:pic>
        <p:nvPicPr>
          <p:cNvPr id="478" name="Flourish.png" descr="Flouris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499017" flipH="1">
            <a:off x="-4579746" y="-6001162"/>
            <a:ext cx="8109175" cy="58562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2" name="Group"/>
          <p:cNvGrpSpPr/>
          <p:nvPr/>
        </p:nvGrpSpPr>
        <p:grpSpPr>
          <a:xfrm>
            <a:off x="956261" y="661018"/>
            <a:ext cx="1736514" cy="395539"/>
            <a:chOff x="0" y="0"/>
            <a:chExt cx="1736513" cy="395537"/>
          </a:xfrm>
        </p:grpSpPr>
        <p:pic>
          <p:nvPicPr>
            <p:cNvPr id="480" name="Flourish Logo-Alternative.png" descr="Flourish Logo-Alternativ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75769" cy="3868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1" name="Stacked New NCC Logo White.png" descr="Stacked New NCC Logo Whit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5733" y="102244"/>
              <a:ext cx="940781" cy="2932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3" name="Circle"/>
          <p:cNvSpPr/>
          <p:nvPr/>
        </p:nvSpPr>
        <p:spPr>
          <a:xfrm>
            <a:off x="5573032" y="-3366492"/>
            <a:ext cx="10853645" cy="10853645"/>
          </a:xfrm>
          <a:prstGeom prst="ellipse">
            <a:avLst/>
          </a:prstGeom>
          <a:solidFill>
            <a:srgbClr val="028AB5">
              <a:alpha val="36889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484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582" y="4387806"/>
            <a:ext cx="7156526" cy="6068319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Title of…"/>
          <p:cNvSpPr txBox="1"/>
          <p:nvPr/>
        </p:nvSpPr>
        <p:spPr>
          <a:xfrm>
            <a:off x="8745895" y="2777914"/>
            <a:ext cx="260305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0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lvl1pPr>
          </a:lstStyle>
          <a:p>
            <a:r>
              <a:rPr lang="en-GB" dirty="0"/>
              <a:t>Add photos and contact details of staff leading RSHE development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1C8D31-E71D-D6CD-53F4-DC1F0936D419}"/>
              </a:ext>
            </a:extLst>
          </p:cNvPr>
          <p:cNvSpPr txBox="1"/>
          <p:nvPr/>
        </p:nvSpPr>
        <p:spPr>
          <a:xfrm>
            <a:off x="817718" y="5169711"/>
            <a:ext cx="1107374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Rockwell Bold" panose="02060803030505020403" pitchFamily="18" charset="0"/>
              </a:rPr>
              <a:t>Add QR code to the feedback form here</a:t>
            </a:r>
          </a:p>
        </p:txBody>
      </p:sp>
      <p:sp>
        <p:nvSpPr>
          <p:cNvPr id="3" name="Title of…">
            <a:extLst>
              <a:ext uri="{FF2B5EF4-FFF2-40B4-BE49-F238E27FC236}">
                <a16:creationId xmlns:a16="http://schemas.microsoft.com/office/drawing/2014/main" id="{6B3EE398-3214-EC96-6FE8-91E5655AA90A}"/>
              </a:ext>
            </a:extLst>
          </p:cNvPr>
          <p:cNvSpPr txBox="1"/>
          <p:nvPr/>
        </p:nvSpPr>
        <p:spPr>
          <a:xfrm>
            <a:off x="817718" y="6090116"/>
            <a:ext cx="4335253" cy="258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1200">
                <a:solidFill>
                  <a:srgbClr val="FFFFFF"/>
                </a:solidFill>
                <a:latin typeface="Rockwell Bold"/>
                <a:ea typeface="Rockwell Bold"/>
                <a:cs typeface="Rockwell Bold"/>
                <a:sym typeface="Rockwell Bold"/>
              </a:defRPr>
            </a:pPr>
            <a:r>
              <a:rPr lang="en-GB" dirty="0">
                <a:solidFill>
                  <a:schemeClr val="bg1"/>
                </a:solidFill>
              </a:rPr>
              <a:t>RSHE parent consultation: Spring 2026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1820</Words>
  <Application>Microsoft Office PowerPoint</Application>
  <PresentationFormat>Widescreen</PresentationFormat>
  <Paragraphs>166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Rockwell</vt:lpstr>
      <vt:lpstr>Rockwell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Ndiaye</dc:creator>
  <cp:lastModifiedBy>Ruth Buckland</cp:lastModifiedBy>
  <cp:revision>3</cp:revision>
  <dcterms:modified xsi:type="dcterms:W3CDTF">2026-06-14T18:28:41Z</dcterms:modified>
</cp:coreProperties>
</file>